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nton" charset="1" panose="00000500000000000000"/>
      <p:regular r:id="rId23"/>
    </p:embeddedFont>
    <p:embeddedFont>
      <p:font typeface="Canva Sans Bold" charset="1" panose="020B0803030501040103"/>
      <p:regular r:id="rId24"/>
    </p:embeddedFont>
    <p:embeddedFont>
      <p:font typeface="Codec Pro" charset="1" panose="00000500000000000000"/>
      <p:regular r:id="rId25"/>
    </p:embeddedFont>
    <p:embeddedFont>
      <p:font typeface="Codec Pro Bold" charset="1" panose="00000600000000000000"/>
      <p:regular r:id="rId26"/>
    </p:embeddedFont>
    <p:embeddedFont>
      <p:font typeface="Poppins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7.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0.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3.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2" Target="../media/image13.jpeg" Type="http://schemas.openxmlformats.org/officeDocument/2006/relationships/image"/><Relationship Id="rId3" Target="../media/image49.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5.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9.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5.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1.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5F0E"/>
        </a:solidFill>
      </p:bgPr>
    </p:bg>
    <p:spTree>
      <p:nvGrpSpPr>
        <p:cNvPr id="1" name=""/>
        <p:cNvGrpSpPr/>
        <p:nvPr/>
      </p:nvGrpSpPr>
      <p:grpSpPr>
        <a:xfrm>
          <a:off x="0" y="0"/>
          <a:ext cx="0" cy="0"/>
          <a:chOff x="0" y="0"/>
          <a:chExt cx="0" cy="0"/>
        </a:xfrm>
      </p:grpSpPr>
      <p:sp>
        <p:nvSpPr>
          <p:cNvPr name="AutoShape 2" id="2"/>
          <p:cNvSpPr/>
          <p:nvPr/>
        </p:nvSpPr>
        <p:spPr>
          <a:xfrm flipH="true">
            <a:off x="12051587" y="-478994"/>
            <a:ext cx="0" cy="10765994"/>
          </a:xfrm>
          <a:prstGeom prst="line">
            <a:avLst/>
          </a:prstGeom>
          <a:ln cap="flat" w="38100">
            <a:solidFill>
              <a:srgbClr val="FFFFF5"/>
            </a:solidFill>
            <a:prstDash val="solid"/>
            <a:headEnd type="none" len="sm" w="sm"/>
            <a:tailEnd type="none" len="sm" w="sm"/>
          </a:ln>
        </p:spPr>
      </p:sp>
      <p:sp>
        <p:nvSpPr>
          <p:cNvPr name="AutoShape 3" id="3"/>
          <p:cNvSpPr/>
          <p:nvPr/>
        </p:nvSpPr>
        <p:spPr>
          <a:xfrm flipH="true" flipV="true">
            <a:off x="-1394805" y="1562012"/>
            <a:ext cx="19988576" cy="0"/>
          </a:xfrm>
          <a:prstGeom prst="line">
            <a:avLst/>
          </a:prstGeom>
          <a:ln cap="flat" w="38100">
            <a:solidFill>
              <a:srgbClr val="FFFFF5"/>
            </a:solidFill>
            <a:prstDash val="solid"/>
            <a:headEnd type="none" len="sm" w="sm"/>
            <a:tailEnd type="none" len="sm" w="sm"/>
          </a:ln>
        </p:spPr>
      </p:sp>
      <p:sp>
        <p:nvSpPr>
          <p:cNvPr name="Freeform 4" id="4"/>
          <p:cNvSpPr/>
          <p:nvPr/>
        </p:nvSpPr>
        <p:spPr>
          <a:xfrm flipH="false" flipV="false" rot="0">
            <a:off x="9144000" y="9076157"/>
            <a:ext cx="786511" cy="353215"/>
          </a:xfrm>
          <a:custGeom>
            <a:avLst/>
            <a:gdLst/>
            <a:ahLst/>
            <a:cxnLst/>
            <a:rect r="r" b="b" t="t" l="l"/>
            <a:pathLst>
              <a:path h="353215" w="786511">
                <a:moveTo>
                  <a:pt x="0" y="0"/>
                </a:moveTo>
                <a:lnTo>
                  <a:pt x="786511" y="0"/>
                </a:lnTo>
                <a:lnTo>
                  <a:pt x="786511" y="353215"/>
                </a:lnTo>
                <a:lnTo>
                  <a:pt x="0" y="353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50665" y="395990"/>
            <a:ext cx="1000309" cy="880272"/>
          </a:xfrm>
          <a:custGeom>
            <a:avLst/>
            <a:gdLst/>
            <a:ahLst/>
            <a:cxnLst/>
            <a:rect r="r" b="b" t="t" l="l"/>
            <a:pathLst>
              <a:path h="880272" w="1000309">
                <a:moveTo>
                  <a:pt x="0" y="0"/>
                </a:moveTo>
                <a:lnTo>
                  <a:pt x="1000309" y="0"/>
                </a:lnTo>
                <a:lnTo>
                  <a:pt x="1000309" y="880272"/>
                </a:lnTo>
                <a:lnTo>
                  <a:pt x="0" y="880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82024" y="8916156"/>
            <a:ext cx="954552" cy="953359"/>
          </a:xfrm>
          <a:custGeom>
            <a:avLst/>
            <a:gdLst/>
            <a:ahLst/>
            <a:cxnLst/>
            <a:rect r="r" b="b" t="t" l="l"/>
            <a:pathLst>
              <a:path h="953359" w="954552">
                <a:moveTo>
                  <a:pt x="0" y="0"/>
                </a:moveTo>
                <a:lnTo>
                  <a:pt x="954552" y="0"/>
                </a:lnTo>
                <a:lnTo>
                  <a:pt x="954552" y="953359"/>
                </a:lnTo>
                <a:lnTo>
                  <a:pt x="0" y="953359"/>
                </a:lnTo>
                <a:lnTo>
                  <a:pt x="0" y="0"/>
                </a:lnTo>
                <a:close/>
              </a:path>
            </a:pathLst>
          </a:custGeom>
          <a:blipFill>
            <a:blip r:embed="rId6"/>
            <a:stretch>
              <a:fillRect l="0" t="0" r="0" b="0"/>
            </a:stretch>
          </a:blipFill>
        </p:spPr>
      </p:sp>
      <p:sp>
        <p:nvSpPr>
          <p:cNvPr name="TextBox 7" id="7"/>
          <p:cNvSpPr txBox="true"/>
          <p:nvPr/>
        </p:nvSpPr>
        <p:spPr>
          <a:xfrm rot="0">
            <a:off x="2150665" y="2267809"/>
            <a:ext cx="6260912" cy="6495668"/>
          </a:xfrm>
          <a:prstGeom prst="rect">
            <a:avLst/>
          </a:prstGeom>
        </p:spPr>
        <p:txBody>
          <a:bodyPr anchor="t" rtlCol="false" tIns="0" lIns="0" bIns="0" rIns="0">
            <a:spAutoFit/>
          </a:bodyPr>
          <a:lstStyle/>
          <a:p>
            <a:pPr algn="l">
              <a:lnSpc>
                <a:spcPts val="16882"/>
              </a:lnSpc>
            </a:pPr>
            <a:r>
              <a:rPr lang="en-US" sz="16551">
                <a:solidFill>
                  <a:srgbClr val="FFFFFF"/>
                </a:solidFill>
                <a:latin typeface="Anton"/>
                <a:ea typeface="Anton"/>
                <a:cs typeface="Anton"/>
                <a:sym typeface="Anton"/>
              </a:rPr>
              <a:t>PIZZA</a:t>
            </a:r>
          </a:p>
          <a:p>
            <a:pPr algn="l">
              <a:lnSpc>
                <a:spcPts val="16882"/>
              </a:lnSpc>
            </a:pPr>
            <a:r>
              <a:rPr lang="en-US" sz="16551">
                <a:solidFill>
                  <a:srgbClr val="FFFFFF"/>
                </a:solidFill>
                <a:latin typeface="Anton"/>
                <a:ea typeface="Anton"/>
                <a:cs typeface="Anton"/>
                <a:sym typeface="Anton"/>
              </a:rPr>
              <a:t>SALES REPORT</a:t>
            </a:r>
          </a:p>
        </p:txBody>
      </p:sp>
      <p:sp>
        <p:nvSpPr>
          <p:cNvPr name="TextBox 8" id="8"/>
          <p:cNvSpPr txBox="true"/>
          <p:nvPr/>
        </p:nvSpPr>
        <p:spPr>
          <a:xfrm rot="0">
            <a:off x="13146962" y="2502427"/>
            <a:ext cx="3592521" cy="6142576"/>
          </a:xfrm>
          <a:prstGeom prst="rect">
            <a:avLst/>
          </a:prstGeom>
        </p:spPr>
        <p:txBody>
          <a:bodyPr anchor="t" rtlCol="false" tIns="0" lIns="0" bIns="0" rIns="0">
            <a:spAutoFit/>
          </a:bodyPr>
          <a:lstStyle/>
          <a:p>
            <a:pPr algn="l">
              <a:lnSpc>
                <a:spcPts val="23734"/>
              </a:lnSpc>
            </a:pPr>
            <a:r>
              <a:rPr lang="en-US" sz="23269">
                <a:solidFill>
                  <a:srgbClr val="000000"/>
                </a:solidFill>
                <a:latin typeface="Anton"/>
                <a:ea typeface="Anton"/>
                <a:cs typeface="Anton"/>
                <a:sym typeface="Anton"/>
              </a:rPr>
              <a:t>20</a:t>
            </a:r>
          </a:p>
          <a:p>
            <a:pPr algn="l">
              <a:lnSpc>
                <a:spcPts val="23734"/>
              </a:lnSpc>
            </a:pPr>
            <a:r>
              <a:rPr lang="en-US" sz="23269">
                <a:solidFill>
                  <a:srgbClr val="000000"/>
                </a:solidFill>
                <a:latin typeface="Anton"/>
                <a:ea typeface="Anton"/>
                <a:cs typeface="Anton"/>
                <a:sym typeface="Anton"/>
              </a:rPr>
              <a:t>25</a:t>
            </a:r>
          </a:p>
        </p:txBody>
      </p:sp>
      <p:sp>
        <p:nvSpPr>
          <p:cNvPr name="TextBox 9" id="9"/>
          <p:cNvSpPr txBox="true"/>
          <p:nvPr/>
        </p:nvSpPr>
        <p:spPr>
          <a:xfrm rot="0">
            <a:off x="2264544" y="8868531"/>
            <a:ext cx="2132634" cy="348960"/>
          </a:xfrm>
          <a:prstGeom prst="rect">
            <a:avLst/>
          </a:prstGeom>
        </p:spPr>
        <p:txBody>
          <a:bodyPr anchor="t" rtlCol="false" tIns="0" lIns="0" bIns="0" rIns="0">
            <a:spAutoFit/>
          </a:bodyPr>
          <a:lstStyle/>
          <a:p>
            <a:pPr algn="l">
              <a:lnSpc>
                <a:spcPts val="2810"/>
              </a:lnSpc>
              <a:spcBef>
                <a:spcPct val="0"/>
              </a:spcBef>
            </a:pPr>
            <a:r>
              <a:rPr lang="en-US" b="true" sz="2007">
                <a:solidFill>
                  <a:srgbClr val="000000"/>
                </a:solidFill>
                <a:latin typeface="Canva Sans Bold"/>
                <a:ea typeface="Canva Sans Bold"/>
                <a:cs typeface="Canva Sans Bold"/>
                <a:sym typeface="Canva Sans Bold"/>
              </a:rPr>
              <a:t>presented by</a:t>
            </a:r>
          </a:p>
        </p:txBody>
      </p:sp>
      <p:sp>
        <p:nvSpPr>
          <p:cNvPr name="TextBox 10" id="10"/>
          <p:cNvSpPr txBox="true"/>
          <p:nvPr/>
        </p:nvSpPr>
        <p:spPr>
          <a:xfrm rot="0">
            <a:off x="2264544" y="9162338"/>
            <a:ext cx="2520266" cy="486443"/>
          </a:xfrm>
          <a:prstGeom prst="rect">
            <a:avLst/>
          </a:prstGeom>
        </p:spPr>
        <p:txBody>
          <a:bodyPr anchor="t" rtlCol="false" tIns="0" lIns="0" bIns="0" rIns="0">
            <a:spAutoFit/>
          </a:bodyPr>
          <a:lstStyle/>
          <a:p>
            <a:pPr algn="l">
              <a:lnSpc>
                <a:spcPts val="4093"/>
              </a:lnSpc>
              <a:spcBef>
                <a:spcPct val="0"/>
              </a:spcBef>
            </a:pPr>
            <a:r>
              <a:rPr lang="en-US" b="true" sz="2923">
                <a:solidFill>
                  <a:srgbClr val="FFFFFF"/>
                </a:solidFill>
                <a:latin typeface="Canva Sans Bold"/>
                <a:ea typeface="Canva Sans Bold"/>
                <a:cs typeface="Canva Sans Bold"/>
                <a:sym typeface="Canva Sans Bold"/>
              </a:rPr>
              <a:t>Pranav Jain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426" y="3803757"/>
            <a:ext cx="4345952" cy="6162911"/>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76051" t="0" r="-76051"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131035" y="4261051"/>
            <a:ext cx="7156965" cy="1875125"/>
          </a:xfrm>
          <a:custGeom>
            <a:avLst/>
            <a:gdLst/>
            <a:ahLst/>
            <a:cxnLst/>
            <a:rect r="r" b="b" t="t" l="l"/>
            <a:pathLst>
              <a:path h="1875125" w="7156965">
                <a:moveTo>
                  <a:pt x="0" y="0"/>
                </a:moveTo>
                <a:lnTo>
                  <a:pt x="7156965" y="0"/>
                </a:lnTo>
                <a:lnTo>
                  <a:pt x="7156965" y="1875124"/>
                </a:lnTo>
                <a:lnTo>
                  <a:pt x="0" y="1875124"/>
                </a:lnTo>
                <a:lnTo>
                  <a:pt x="0" y="0"/>
                </a:lnTo>
                <a:close/>
              </a:path>
            </a:pathLst>
          </a:custGeom>
          <a:blipFill>
            <a:blip r:embed="rId6"/>
            <a:stretch>
              <a:fillRect l="0" t="0" r="0" b="0"/>
            </a:stretch>
          </a:blipFill>
        </p:spPr>
      </p:sp>
      <p:sp>
        <p:nvSpPr>
          <p:cNvPr name="Freeform 10" id="10"/>
          <p:cNvSpPr/>
          <p:nvPr/>
        </p:nvSpPr>
        <p:spPr>
          <a:xfrm flipH="false" flipV="false" rot="0">
            <a:off x="5459846" y="3803757"/>
            <a:ext cx="5671189" cy="6162911"/>
          </a:xfrm>
          <a:custGeom>
            <a:avLst/>
            <a:gdLst/>
            <a:ahLst/>
            <a:cxnLst/>
            <a:rect r="r" b="b" t="t" l="l"/>
            <a:pathLst>
              <a:path h="6162911" w="5671189">
                <a:moveTo>
                  <a:pt x="0" y="0"/>
                </a:moveTo>
                <a:lnTo>
                  <a:pt x="5671189" y="0"/>
                </a:lnTo>
                <a:lnTo>
                  <a:pt x="5671189" y="6162911"/>
                </a:lnTo>
                <a:lnTo>
                  <a:pt x="0" y="6162911"/>
                </a:lnTo>
                <a:lnTo>
                  <a:pt x="0" y="0"/>
                </a:lnTo>
                <a:close/>
              </a:path>
            </a:pathLst>
          </a:custGeom>
          <a:blipFill>
            <a:blip r:embed="rId7"/>
            <a:stretch>
              <a:fillRect l="0" t="0" r="0" b="0"/>
            </a:stretch>
          </a:blipFill>
        </p:spPr>
      </p:sp>
      <p:sp>
        <p:nvSpPr>
          <p:cNvPr name="TextBox 11" id="11"/>
          <p:cNvSpPr txBox="true"/>
          <p:nvPr/>
        </p:nvSpPr>
        <p:spPr>
          <a:xfrm rot="0">
            <a:off x="3773281" y="713136"/>
            <a:ext cx="10318547" cy="1356966"/>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DETERMINE THE DISTRIBUTION OF ORDERS BY HOUR OF THE DAY.</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426" y="3803757"/>
            <a:ext cx="4345952" cy="6162911"/>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35883" t="0" r="-35883"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528451" y="2985839"/>
            <a:ext cx="7231098" cy="3047067"/>
          </a:xfrm>
          <a:custGeom>
            <a:avLst/>
            <a:gdLst/>
            <a:ahLst/>
            <a:cxnLst/>
            <a:rect r="r" b="b" t="t" l="l"/>
            <a:pathLst>
              <a:path h="3047067" w="7231098">
                <a:moveTo>
                  <a:pt x="0" y="0"/>
                </a:moveTo>
                <a:lnTo>
                  <a:pt x="7231098" y="0"/>
                </a:lnTo>
                <a:lnTo>
                  <a:pt x="7231098" y="3047067"/>
                </a:lnTo>
                <a:lnTo>
                  <a:pt x="0" y="3047067"/>
                </a:lnTo>
                <a:lnTo>
                  <a:pt x="0" y="0"/>
                </a:lnTo>
                <a:close/>
              </a:path>
            </a:pathLst>
          </a:custGeom>
          <a:blipFill>
            <a:blip r:embed="rId6"/>
            <a:stretch>
              <a:fillRect l="0" t="0" r="0" b="0"/>
            </a:stretch>
          </a:blipFill>
        </p:spPr>
      </p:sp>
      <p:sp>
        <p:nvSpPr>
          <p:cNvPr name="Freeform 10" id="10"/>
          <p:cNvSpPr/>
          <p:nvPr/>
        </p:nvSpPr>
        <p:spPr>
          <a:xfrm flipH="false" flipV="false" rot="0">
            <a:off x="5528451" y="6032906"/>
            <a:ext cx="5438756" cy="3603176"/>
          </a:xfrm>
          <a:custGeom>
            <a:avLst/>
            <a:gdLst/>
            <a:ahLst/>
            <a:cxnLst/>
            <a:rect r="r" b="b" t="t" l="l"/>
            <a:pathLst>
              <a:path h="3603176" w="5438756">
                <a:moveTo>
                  <a:pt x="0" y="0"/>
                </a:moveTo>
                <a:lnTo>
                  <a:pt x="5438756" y="0"/>
                </a:lnTo>
                <a:lnTo>
                  <a:pt x="5438756" y="3603176"/>
                </a:lnTo>
                <a:lnTo>
                  <a:pt x="0" y="3603176"/>
                </a:lnTo>
                <a:lnTo>
                  <a:pt x="0" y="0"/>
                </a:lnTo>
                <a:close/>
              </a:path>
            </a:pathLst>
          </a:custGeom>
          <a:blipFill>
            <a:blip r:embed="rId7"/>
            <a:stretch>
              <a:fillRect l="0" t="0" r="0" b="0"/>
            </a:stretch>
          </a:blipFill>
        </p:spPr>
      </p:sp>
      <p:sp>
        <p:nvSpPr>
          <p:cNvPr name="TextBox 11" id="11"/>
          <p:cNvSpPr txBox="true"/>
          <p:nvPr/>
        </p:nvSpPr>
        <p:spPr>
          <a:xfrm rot="0">
            <a:off x="3773281" y="713136"/>
            <a:ext cx="10318547" cy="2023952"/>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JOIN RELEVANT TABLES TO </a:t>
            </a:r>
          </a:p>
          <a:p>
            <a:pPr algn="l">
              <a:lnSpc>
                <a:spcPts val="5275"/>
              </a:lnSpc>
            </a:pPr>
            <a:r>
              <a:rPr lang="en-US" sz="5172">
                <a:solidFill>
                  <a:srgbClr val="000000"/>
                </a:solidFill>
                <a:latin typeface="Anton"/>
                <a:ea typeface="Anton"/>
                <a:cs typeface="Anton"/>
                <a:sym typeface="Anton"/>
              </a:rPr>
              <a:t>find the category-wise distribution of pizzas.</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426" y="3803757"/>
            <a:ext cx="4345952" cy="6162911"/>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56616" t="0" r="-56616"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289200" y="3222286"/>
            <a:ext cx="11301259" cy="3842428"/>
          </a:xfrm>
          <a:custGeom>
            <a:avLst/>
            <a:gdLst/>
            <a:ahLst/>
            <a:cxnLst/>
            <a:rect r="r" b="b" t="t" l="l"/>
            <a:pathLst>
              <a:path h="3842428" w="11301259">
                <a:moveTo>
                  <a:pt x="0" y="0"/>
                </a:moveTo>
                <a:lnTo>
                  <a:pt x="11301259" y="0"/>
                </a:lnTo>
                <a:lnTo>
                  <a:pt x="11301259" y="3842428"/>
                </a:lnTo>
                <a:lnTo>
                  <a:pt x="0" y="3842428"/>
                </a:lnTo>
                <a:lnTo>
                  <a:pt x="0" y="0"/>
                </a:lnTo>
                <a:close/>
              </a:path>
            </a:pathLst>
          </a:custGeom>
          <a:blipFill>
            <a:blip r:embed="rId6"/>
            <a:stretch>
              <a:fillRect l="0" t="0" r="0" b="0"/>
            </a:stretch>
          </a:blipFill>
        </p:spPr>
      </p:sp>
      <p:sp>
        <p:nvSpPr>
          <p:cNvPr name="Freeform 10" id="10"/>
          <p:cNvSpPr/>
          <p:nvPr/>
        </p:nvSpPr>
        <p:spPr>
          <a:xfrm flipH="false" flipV="false" rot="0">
            <a:off x="5289200" y="7064714"/>
            <a:ext cx="6645063" cy="2418914"/>
          </a:xfrm>
          <a:custGeom>
            <a:avLst/>
            <a:gdLst/>
            <a:ahLst/>
            <a:cxnLst/>
            <a:rect r="r" b="b" t="t" l="l"/>
            <a:pathLst>
              <a:path h="2418914" w="6645063">
                <a:moveTo>
                  <a:pt x="0" y="0"/>
                </a:moveTo>
                <a:lnTo>
                  <a:pt x="6645063" y="0"/>
                </a:lnTo>
                <a:lnTo>
                  <a:pt x="6645063" y="2418914"/>
                </a:lnTo>
                <a:lnTo>
                  <a:pt x="0" y="2418914"/>
                </a:lnTo>
                <a:lnTo>
                  <a:pt x="0" y="0"/>
                </a:lnTo>
                <a:close/>
              </a:path>
            </a:pathLst>
          </a:custGeom>
          <a:blipFill>
            <a:blip r:embed="rId7"/>
            <a:stretch>
              <a:fillRect l="0" t="0" r="0" b="0"/>
            </a:stretch>
          </a:blipFill>
        </p:spPr>
      </p:sp>
      <p:sp>
        <p:nvSpPr>
          <p:cNvPr name="TextBox 11" id="11"/>
          <p:cNvSpPr txBox="true"/>
          <p:nvPr/>
        </p:nvSpPr>
        <p:spPr>
          <a:xfrm rot="0">
            <a:off x="3773281" y="713136"/>
            <a:ext cx="10318547" cy="2023952"/>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GROUP THE ORDERS BY DATE AND CALCULATE THE AVERAGE </a:t>
            </a:r>
          </a:p>
          <a:p>
            <a:pPr algn="l">
              <a:lnSpc>
                <a:spcPts val="5275"/>
              </a:lnSpc>
            </a:pPr>
            <a:r>
              <a:rPr lang="en-US" sz="5172">
                <a:solidFill>
                  <a:srgbClr val="000000"/>
                </a:solidFill>
                <a:latin typeface="Anton"/>
                <a:ea typeface="Anton"/>
                <a:cs typeface="Anton"/>
                <a:sym typeface="Anton"/>
              </a:rPr>
              <a:t>number of pizzas ordered per day.</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426" y="3803757"/>
            <a:ext cx="4345952" cy="6162911"/>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64261" t="0" r="-91248"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152939" y="2823690"/>
            <a:ext cx="11018637" cy="5509318"/>
          </a:xfrm>
          <a:custGeom>
            <a:avLst/>
            <a:gdLst/>
            <a:ahLst/>
            <a:cxnLst/>
            <a:rect r="r" b="b" t="t" l="l"/>
            <a:pathLst>
              <a:path h="5509318" w="11018637">
                <a:moveTo>
                  <a:pt x="0" y="0"/>
                </a:moveTo>
                <a:lnTo>
                  <a:pt x="11018637" y="0"/>
                </a:lnTo>
                <a:lnTo>
                  <a:pt x="11018637" y="5509318"/>
                </a:lnTo>
                <a:lnTo>
                  <a:pt x="0" y="5509318"/>
                </a:lnTo>
                <a:lnTo>
                  <a:pt x="0" y="0"/>
                </a:lnTo>
                <a:close/>
              </a:path>
            </a:pathLst>
          </a:custGeom>
          <a:blipFill>
            <a:blip r:embed="rId6"/>
            <a:stretch>
              <a:fillRect l="0" t="0" r="0" b="0"/>
            </a:stretch>
          </a:blipFill>
        </p:spPr>
      </p:sp>
      <p:sp>
        <p:nvSpPr>
          <p:cNvPr name="Freeform 10" id="10"/>
          <p:cNvSpPr/>
          <p:nvPr/>
        </p:nvSpPr>
        <p:spPr>
          <a:xfrm flipH="false" flipV="false" rot="0">
            <a:off x="10086474" y="6885213"/>
            <a:ext cx="6750951" cy="2814660"/>
          </a:xfrm>
          <a:custGeom>
            <a:avLst/>
            <a:gdLst/>
            <a:ahLst/>
            <a:cxnLst/>
            <a:rect r="r" b="b" t="t" l="l"/>
            <a:pathLst>
              <a:path h="2814660" w="6750951">
                <a:moveTo>
                  <a:pt x="0" y="0"/>
                </a:moveTo>
                <a:lnTo>
                  <a:pt x="6750951" y="0"/>
                </a:lnTo>
                <a:lnTo>
                  <a:pt x="6750951" y="2814660"/>
                </a:lnTo>
                <a:lnTo>
                  <a:pt x="0" y="2814660"/>
                </a:lnTo>
                <a:lnTo>
                  <a:pt x="0" y="0"/>
                </a:lnTo>
                <a:close/>
              </a:path>
            </a:pathLst>
          </a:custGeom>
          <a:blipFill>
            <a:blip r:embed="rId7"/>
            <a:stretch>
              <a:fillRect l="0" t="0" r="0" b="0"/>
            </a:stretch>
          </a:blipFill>
        </p:spPr>
      </p:sp>
      <p:sp>
        <p:nvSpPr>
          <p:cNvPr name="TextBox 11" id="11"/>
          <p:cNvSpPr txBox="true"/>
          <p:nvPr/>
        </p:nvSpPr>
        <p:spPr>
          <a:xfrm rot="0">
            <a:off x="3773281" y="713136"/>
            <a:ext cx="10318547" cy="1356966"/>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DETERMINE THE TOP 3 MOST ORDERED PIZZA TYPES BASED ON REVENUE.</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426" y="3803757"/>
            <a:ext cx="4345952" cy="6162911"/>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53133" t="0" r="-53133"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134541" y="2327023"/>
            <a:ext cx="10594612" cy="6223989"/>
          </a:xfrm>
          <a:custGeom>
            <a:avLst/>
            <a:gdLst/>
            <a:ahLst/>
            <a:cxnLst/>
            <a:rect r="r" b="b" t="t" l="l"/>
            <a:pathLst>
              <a:path h="6223989" w="10594612">
                <a:moveTo>
                  <a:pt x="0" y="0"/>
                </a:moveTo>
                <a:lnTo>
                  <a:pt x="10594612" y="0"/>
                </a:lnTo>
                <a:lnTo>
                  <a:pt x="10594612" y="6223988"/>
                </a:lnTo>
                <a:lnTo>
                  <a:pt x="0" y="6223988"/>
                </a:lnTo>
                <a:lnTo>
                  <a:pt x="0" y="0"/>
                </a:lnTo>
                <a:close/>
              </a:path>
            </a:pathLst>
          </a:custGeom>
          <a:blipFill>
            <a:blip r:embed="rId6"/>
            <a:stretch>
              <a:fillRect l="0" t="0" r="0" b="0"/>
            </a:stretch>
          </a:blipFill>
        </p:spPr>
      </p:sp>
      <p:sp>
        <p:nvSpPr>
          <p:cNvPr name="Freeform 10" id="10"/>
          <p:cNvSpPr/>
          <p:nvPr/>
        </p:nvSpPr>
        <p:spPr>
          <a:xfrm flipH="false" flipV="false" rot="0">
            <a:off x="13883549" y="5791467"/>
            <a:ext cx="3673178" cy="2759545"/>
          </a:xfrm>
          <a:custGeom>
            <a:avLst/>
            <a:gdLst/>
            <a:ahLst/>
            <a:cxnLst/>
            <a:rect r="r" b="b" t="t" l="l"/>
            <a:pathLst>
              <a:path h="2759545" w="3673178">
                <a:moveTo>
                  <a:pt x="0" y="0"/>
                </a:moveTo>
                <a:lnTo>
                  <a:pt x="3673178" y="0"/>
                </a:lnTo>
                <a:lnTo>
                  <a:pt x="3673178" y="2759544"/>
                </a:lnTo>
                <a:lnTo>
                  <a:pt x="0" y="2759544"/>
                </a:lnTo>
                <a:lnTo>
                  <a:pt x="0" y="0"/>
                </a:lnTo>
                <a:close/>
              </a:path>
            </a:pathLst>
          </a:custGeom>
          <a:blipFill>
            <a:blip r:embed="rId7"/>
            <a:stretch>
              <a:fillRect l="0" t="0" r="0" b="0"/>
            </a:stretch>
          </a:blipFill>
        </p:spPr>
      </p:sp>
      <p:sp>
        <p:nvSpPr>
          <p:cNvPr name="TextBox 11" id="11"/>
          <p:cNvSpPr txBox="true"/>
          <p:nvPr/>
        </p:nvSpPr>
        <p:spPr>
          <a:xfrm rot="0">
            <a:off x="3773281" y="713136"/>
            <a:ext cx="10318547" cy="1356966"/>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DETERMINE THE TOP 3 MOST ORDERED PIZZA TYPES BASED ON REVENUE.</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426" y="3803757"/>
            <a:ext cx="4345952" cy="6162911"/>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77755" t="0" r="-77755"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343533" y="2287948"/>
            <a:ext cx="8012834" cy="3883254"/>
          </a:xfrm>
          <a:custGeom>
            <a:avLst/>
            <a:gdLst/>
            <a:ahLst/>
            <a:cxnLst/>
            <a:rect r="r" b="b" t="t" l="l"/>
            <a:pathLst>
              <a:path h="3883254" w="8012834">
                <a:moveTo>
                  <a:pt x="0" y="0"/>
                </a:moveTo>
                <a:lnTo>
                  <a:pt x="8012834" y="0"/>
                </a:lnTo>
                <a:lnTo>
                  <a:pt x="8012834" y="3883255"/>
                </a:lnTo>
                <a:lnTo>
                  <a:pt x="0" y="3883255"/>
                </a:lnTo>
                <a:lnTo>
                  <a:pt x="0" y="0"/>
                </a:lnTo>
                <a:close/>
              </a:path>
            </a:pathLst>
          </a:custGeom>
          <a:blipFill>
            <a:blip r:embed="rId6"/>
            <a:stretch>
              <a:fillRect l="0" t="0" r="0" b="0"/>
            </a:stretch>
          </a:blipFill>
        </p:spPr>
      </p:sp>
      <p:sp>
        <p:nvSpPr>
          <p:cNvPr name="Freeform 10" id="10"/>
          <p:cNvSpPr/>
          <p:nvPr/>
        </p:nvSpPr>
        <p:spPr>
          <a:xfrm flipH="false" flipV="false" rot="0">
            <a:off x="5343533" y="6267594"/>
            <a:ext cx="2002311" cy="3699075"/>
          </a:xfrm>
          <a:custGeom>
            <a:avLst/>
            <a:gdLst/>
            <a:ahLst/>
            <a:cxnLst/>
            <a:rect r="r" b="b" t="t" l="l"/>
            <a:pathLst>
              <a:path h="3699075" w="2002311">
                <a:moveTo>
                  <a:pt x="0" y="0"/>
                </a:moveTo>
                <a:lnTo>
                  <a:pt x="2002311" y="0"/>
                </a:lnTo>
                <a:lnTo>
                  <a:pt x="2002311" y="3699074"/>
                </a:lnTo>
                <a:lnTo>
                  <a:pt x="0" y="3699074"/>
                </a:lnTo>
                <a:lnTo>
                  <a:pt x="0" y="0"/>
                </a:lnTo>
                <a:close/>
              </a:path>
            </a:pathLst>
          </a:custGeom>
          <a:blipFill>
            <a:blip r:embed="rId7"/>
            <a:stretch>
              <a:fillRect l="0" t="0" r="0" b="0"/>
            </a:stretch>
          </a:blipFill>
        </p:spPr>
      </p:sp>
      <p:sp>
        <p:nvSpPr>
          <p:cNvPr name="Freeform 11" id="11"/>
          <p:cNvSpPr/>
          <p:nvPr/>
        </p:nvSpPr>
        <p:spPr>
          <a:xfrm flipH="false" flipV="false" rot="0">
            <a:off x="7345844" y="6267594"/>
            <a:ext cx="2433621" cy="3688456"/>
          </a:xfrm>
          <a:custGeom>
            <a:avLst/>
            <a:gdLst/>
            <a:ahLst/>
            <a:cxnLst/>
            <a:rect r="r" b="b" t="t" l="l"/>
            <a:pathLst>
              <a:path h="3688456" w="2433621">
                <a:moveTo>
                  <a:pt x="0" y="0"/>
                </a:moveTo>
                <a:lnTo>
                  <a:pt x="2433621" y="0"/>
                </a:lnTo>
                <a:lnTo>
                  <a:pt x="2433621" y="3688456"/>
                </a:lnTo>
                <a:lnTo>
                  <a:pt x="0" y="3688456"/>
                </a:lnTo>
                <a:lnTo>
                  <a:pt x="0" y="0"/>
                </a:lnTo>
                <a:close/>
              </a:path>
            </a:pathLst>
          </a:custGeom>
          <a:blipFill>
            <a:blip r:embed="rId8"/>
            <a:stretch>
              <a:fillRect l="0" t="0" r="0" b="0"/>
            </a:stretch>
          </a:blipFill>
        </p:spPr>
      </p:sp>
      <p:sp>
        <p:nvSpPr>
          <p:cNvPr name="Freeform 12" id="12"/>
          <p:cNvSpPr/>
          <p:nvPr/>
        </p:nvSpPr>
        <p:spPr>
          <a:xfrm flipH="false" flipV="false" rot="0">
            <a:off x="9779465" y="6171203"/>
            <a:ext cx="2497219" cy="3784847"/>
          </a:xfrm>
          <a:custGeom>
            <a:avLst/>
            <a:gdLst/>
            <a:ahLst/>
            <a:cxnLst/>
            <a:rect r="r" b="b" t="t" l="l"/>
            <a:pathLst>
              <a:path h="3784847" w="2497219">
                <a:moveTo>
                  <a:pt x="0" y="0"/>
                </a:moveTo>
                <a:lnTo>
                  <a:pt x="2497218" y="0"/>
                </a:lnTo>
                <a:lnTo>
                  <a:pt x="2497218" y="3784847"/>
                </a:lnTo>
                <a:lnTo>
                  <a:pt x="0" y="3784847"/>
                </a:lnTo>
                <a:lnTo>
                  <a:pt x="0" y="0"/>
                </a:lnTo>
                <a:close/>
              </a:path>
            </a:pathLst>
          </a:custGeom>
          <a:blipFill>
            <a:blip r:embed="rId9"/>
            <a:stretch>
              <a:fillRect l="0" t="0" r="0" b="0"/>
            </a:stretch>
          </a:blipFill>
        </p:spPr>
      </p:sp>
      <p:sp>
        <p:nvSpPr>
          <p:cNvPr name="Freeform 13" id="13"/>
          <p:cNvSpPr/>
          <p:nvPr/>
        </p:nvSpPr>
        <p:spPr>
          <a:xfrm flipH="false" flipV="false" rot="0">
            <a:off x="12082556" y="6171203"/>
            <a:ext cx="2338755" cy="3795466"/>
          </a:xfrm>
          <a:custGeom>
            <a:avLst/>
            <a:gdLst/>
            <a:ahLst/>
            <a:cxnLst/>
            <a:rect r="r" b="b" t="t" l="l"/>
            <a:pathLst>
              <a:path h="3795466" w="2338755">
                <a:moveTo>
                  <a:pt x="0" y="0"/>
                </a:moveTo>
                <a:lnTo>
                  <a:pt x="2338755" y="0"/>
                </a:lnTo>
                <a:lnTo>
                  <a:pt x="2338755" y="3795465"/>
                </a:lnTo>
                <a:lnTo>
                  <a:pt x="0" y="3795465"/>
                </a:lnTo>
                <a:lnTo>
                  <a:pt x="0" y="0"/>
                </a:lnTo>
                <a:close/>
              </a:path>
            </a:pathLst>
          </a:custGeom>
          <a:blipFill>
            <a:blip r:embed="rId10"/>
            <a:stretch>
              <a:fillRect l="0" t="0" r="0" b="0"/>
            </a:stretch>
          </a:blipFill>
        </p:spPr>
      </p:sp>
      <p:sp>
        <p:nvSpPr>
          <p:cNvPr name="TextBox 14" id="14"/>
          <p:cNvSpPr txBox="true"/>
          <p:nvPr/>
        </p:nvSpPr>
        <p:spPr>
          <a:xfrm rot="0">
            <a:off x="3773281" y="713136"/>
            <a:ext cx="10318547" cy="1356966"/>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ANALYZE THE CUMULATIVE REVENUE GENERATED OVER TIME</a:t>
            </a:r>
          </a:p>
        </p:txBody>
      </p:sp>
      <p:sp>
        <p:nvSpPr>
          <p:cNvPr name="TextBox 15" id="15"/>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6" id="16"/>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426" y="3803757"/>
            <a:ext cx="4345952" cy="6162911"/>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20904" t="0" r="-20904"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183836" y="3020586"/>
            <a:ext cx="8356982" cy="4519058"/>
          </a:xfrm>
          <a:custGeom>
            <a:avLst/>
            <a:gdLst/>
            <a:ahLst/>
            <a:cxnLst/>
            <a:rect r="r" b="b" t="t" l="l"/>
            <a:pathLst>
              <a:path h="4519058" w="8356982">
                <a:moveTo>
                  <a:pt x="0" y="0"/>
                </a:moveTo>
                <a:lnTo>
                  <a:pt x="8356983" y="0"/>
                </a:lnTo>
                <a:lnTo>
                  <a:pt x="8356983" y="4519058"/>
                </a:lnTo>
                <a:lnTo>
                  <a:pt x="0" y="4519058"/>
                </a:lnTo>
                <a:lnTo>
                  <a:pt x="0" y="0"/>
                </a:lnTo>
                <a:close/>
              </a:path>
            </a:pathLst>
          </a:custGeom>
          <a:blipFill>
            <a:blip r:embed="rId6"/>
            <a:stretch>
              <a:fillRect l="0" t="0" r="0" b="0"/>
            </a:stretch>
          </a:blipFill>
        </p:spPr>
      </p:sp>
      <p:sp>
        <p:nvSpPr>
          <p:cNvPr name="Freeform 10" id="10"/>
          <p:cNvSpPr/>
          <p:nvPr/>
        </p:nvSpPr>
        <p:spPr>
          <a:xfrm flipH="false" flipV="false" rot="0">
            <a:off x="13083115" y="4479826"/>
            <a:ext cx="4720577" cy="4071185"/>
          </a:xfrm>
          <a:custGeom>
            <a:avLst/>
            <a:gdLst/>
            <a:ahLst/>
            <a:cxnLst/>
            <a:rect r="r" b="b" t="t" l="l"/>
            <a:pathLst>
              <a:path h="4071185" w="4720577">
                <a:moveTo>
                  <a:pt x="0" y="0"/>
                </a:moveTo>
                <a:lnTo>
                  <a:pt x="4720577" y="0"/>
                </a:lnTo>
                <a:lnTo>
                  <a:pt x="4720577" y="4071185"/>
                </a:lnTo>
                <a:lnTo>
                  <a:pt x="0" y="4071185"/>
                </a:lnTo>
                <a:lnTo>
                  <a:pt x="0" y="0"/>
                </a:lnTo>
                <a:close/>
              </a:path>
            </a:pathLst>
          </a:custGeom>
          <a:blipFill>
            <a:blip r:embed="rId7"/>
            <a:stretch>
              <a:fillRect l="0" t="0" r="0" b="0"/>
            </a:stretch>
          </a:blipFill>
        </p:spPr>
      </p:sp>
      <p:sp>
        <p:nvSpPr>
          <p:cNvPr name="TextBox 11" id="11"/>
          <p:cNvSpPr txBox="true"/>
          <p:nvPr/>
        </p:nvSpPr>
        <p:spPr>
          <a:xfrm rot="0">
            <a:off x="3773281" y="713136"/>
            <a:ext cx="10318547" cy="2023952"/>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DETERMINE THE TOP 3 MOST ORDERED PIZZA </a:t>
            </a:r>
            <a:r>
              <a:rPr lang="en-US" sz="5172">
                <a:solidFill>
                  <a:srgbClr val="000000"/>
                </a:solidFill>
                <a:latin typeface="Anton"/>
                <a:ea typeface="Anton"/>
                <a:cs typeface="Anton"/>
                <a:sym typeface="Anton"/>
              </a:rPr>
              <a:t>types based on revenue</a:t>
            </a:r>
          </a:p>
          <a:p>
            <a:pPr algn="l">
              <a:lnSpc>
                <a:spcPts val="5275"/>
              </a:lnSpc>
            </a:pPr>
            <a:r>
              <a:rPr lang="en-US" sz="5172">
                <a:solidFill>
                  <a:srgbClr val="000000"/>
                </a:solidFill>
                <a:latin typeface="Anton"/>
                <a:ea typeface="Anton"/>
                <a:cs typeface="Anton"/>
                <a:sym typeface="Anton"/>
              </a:rPr>
              <a:t>for each pizza category.</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TextBox 3" id="3"/>
          <p:cNvSpPr txBox="true"/>
          <p:nvPr/>
        </p:nvSpPr>
        <p:spPr>
          <a:xfrm rot="0">
            <a:off x="3741804" y="4138421"/>
            <a:ext cx="10804392" cy="1926919"/>
          </a:xfrm>
          <a:prstGeom prst="rect">
            <a:avLst/>
          </a:prstGeom>
        </p:spPr>
        <p:txBody>
          <a:bodyPr anchor="t" rtlCol="false" tIns="0" lIns="0" bIns="0" rIns="0">
            <a:spAutoFit/>
          </a:bodyPr>
          <a:lstStyle/>
          <a:p>
            <a:pPr algn="ctr">
              <a:lnSpc>
                <a:spcPts val="14577"/>
              </a:lnSpc>
            </a:pPr>
            <a:r>
              <a:rPr lang="en-US" sz="14292">
                <a:solidFill>
                  <a:srgbClr val="E18417"/>
                </a:solidFill>
                <a:latin typeface="Anton"/>
                <a:ea typeface="Anton"/>
                <a:cs typeface="Anton"/>
                <a:sym typeface="Anton"/>
              </a:rPr>
              <a:t>THANK YOU!</a:t>
            </a:r>
          </a:p>
        </p:txBody>
      </p:sp>
      <p:sp>
        <p:nvSpPr>
          <p:cNvPr name="TextBox 4" id="4"/>
          <p:cNvSpPr txBox="true"/>
          <p:nvPr/>
        </p:nvSpPr>
        <p:spPr>
          <a:xfrm rot="0">
            <a:off x="1408568" y="8413921"/>
            <a:ext cx="16433457" cy="1541942"/>
          </a:xfrm>
          <a:prstGeom prst="rect">
            <a:avLst/>
          </a:prstGeom>
        </p:spPr>
        <p:txBody>
          <a:bodyPr anchor="t" rtlCol="false" tIns="0" lIns="0" bIns="0" rIns="0">
            <a:spAutoFit/>
          </a:bodyPr>
          <a:lstStyle/>
          <a:p>
            <a:pPr algn="ctr">
              <a:lnSpc>
                <a:spcPts val="3005"/>
              </a:lnSpc>
              <a:spcBef>
                <a:spcPct val="0"/>
              </a:spcBef>
            </a:pPr>
            <a:r>
              <a:rPr lang="en-US" sz="2146">
                <a:solidFill>
                  <a:srgbClr val="FDFDFD"/>
                </a:solidFill>
                <a:latin typeface="Codec Pro"/>
                <a:ea typeface="Codec Pro"/>
                <a:cs typeface="Codec Pro"/>
                <a:sym typeface="Codec Pro"/>
              </a:rPr>
              <a:t>Thank you for your attention to our Pizza sales report presentation.Through this project, I gained practical exposure to working with relational databases and applying SQL for business decision-making. These insights could help a pizza outlet or chain improve its operations—for example, by optimizing inventory, offering targeted promotions, or adjusting staffing levels during busy hours.</a:t>
            </a:r>
          </a:p>
        </p:txBody>
      </p:sp>
      <p:sp>
        <p:nvSpPr>
          <p:cNvPr name="TextBox 5" id="5"/>
          <p:cNvSpPr txBox="true"/>
          <p:nvPr/>
        </p:nvSpPr>
        <p:spPr>
          <a:xfrm rot="0">
            <a:off x="2012178" y="1092805"/>
            <a:ext cx="2487084" cy="461772"/>
          </a:xfrm>
          <a:prstGeom prst="rect">
            <a:avLst/>
          </a:prstGeom>
        </p:spPr>
        <p:txBody>
          <a:bodyPr anchor="t" rtlCol="false" tIns="0" lIns="0" bIns="0" rIns="0">
            <a:spAutoFit/>
          </a:bodyPr>
          <a:lstStyle/>
          <a:p>
            <a:pPr algn="l">
              <a:lnSpc>
                <a:spcPts val="1674"/>
              </a:lnSpc>
            </a:pPr>
            <a:r>
              <a:rPr lang="en-US" sz="1800" b="true">
                <a:solidFill>
                  <a:srgbClr val="FFFFFF"/>
                </a:solidFill>
                <a:latin typeface="Codec Pro Bold"/>
                <a:ea typeface="Codec Pro Bold"/>
                <a:cs typeface="Codec Pro Bold"/>
                <a:sym typeface="Codec Pro Bold"/>
              </a:rPr>
              <a:t>www.linkedin.com/in/pranav-jain-s2003</a:t>
            </a:r>
          </a:p>
        </p:txBody>
      </p:sp>
      <p:sp>
        <p:nvSpPr>
          <p:cNvPr name="TextBox 6" id="6"/>
          <p:cNvSpPr txBox="true"/>
          <p:nvPr/>
        </p:nvSpPr>
        <p:spPr>
          <a:xfrm rot="0">
            <a:off x="13885353" y="1092805"/>
            <a:ext cx="3185365" cy="461772"/>
          </a:xfrm>
          <a:prstGeom prst="rect">
            <a:avLst/>
          </a:prstGeom>
        </p:spPr>
        <p:txBody>
          <a:bodyPr anchor="t" rtlCol="false" tIns="0" lIns="0" bIns="0" rIns="0">
            <a:spAutoFit/>
          </a:bodyPr>
          <a:lstStyle/>
          <a:p>
            <a:pPr algn="l">
              <a:lnSpc>
                <a:spcPts val="1674"/>
              </a:lnSpc>
            </a:pPr>
            <a:r>
              <a:rPr lang="en-US" sz="1800" b="true">
                <a:solidFill>
                  <a:srgbClr val="FFFFFF"/>
                </a:solidFill>
                <a:latin typeface="Codec Pro Bold"/>
                <a:ea typeface="Codec Pro Bold"/>
                <a:cs typeface="Codec Pro Bold"/>
                <a:sym typeface="Codec Pro Bold"/>
              </a:rPr>
              <a:t>https:;//github.com/Pranav-j-ain</a:t>
            </a:r>
          </a:p>
        </p:txBody>
      </p:sp>
      <p:sp>
        <p:nvSpPr>
          <p:cNvPr name="TextBox 7" id="7"/>
          <p:cNvSpPr txBox="true"/>
          <p:nvPr/>
        </p:nvSpPr>
        <p:spPr>
          <a:xfrm rot="0">
            <a:off x="7699340" y="980583"/>
            <a:ext cx="3566883" cy="325755"/>
          </a:xfrm>
          <a:prstGeom prst="rect">
            <a:avLst/>
          </a:prstGeom>
        </p:spPr>
        <p:txBody>
          <a:bodyPr anchor="t" rtlCol="false" tIns="0" lIns="0" bIns="0" rIns="0">
            <a:spAutoFit/>
          </a:bodyPr>
          <a:lstStyle/>
          <a:p>
            <a:pPr algn="l">
              <a:lnSpc>
                <a:spcPts val="2520"/>
              </a:lnSpc>
              <a:spcBef>
                <a:spcPct val="0"/>
              </a:spcBef>
            </a:pPr>
            <a:r>
              <a:rPr lang="en-US" b="true" sz="1800">
                <a:solidFill>
                  <a:srgbClr val="FFFFFF"/>
                </a:solidFill>
                <a:latin typeface="Poppins Bold"/>
                <a:ea typeface="Poppins Bold"/>
                <a:cs typeface="Poppins Bold"/>
                <a:sym typeface="Poppins Bold"/>
              </a:rPr>
              <a:t>pranavjain9090@gmail.com</a:t>
            </a:r>
          </a:p>
        </p:txBody>
      </p:sp>
      <p:sp>
        <p:nvSpPr>
          <p:cNvPr name="Freeform 8" id="8"/>
          <p:cNvSpPr/>
          <p:nvPr/>
        </p:nvSpPr>
        <p:spPr>
          <a:xfrm flipH="false" flipV="false" rot="0">
            <a:off x="15478035" y="4348544"/>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894846" y="4516309"/>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914589" y="2670383"/>
            <a:ext cx="11339497" cy="1922018"/>
          </a:xfrm>
          <a:prstGeom prst="rect">
            <a:avLst/>
          </a:prstGeom>
        </p:spPr>
        <p:txBody>
          <a:bodyPr anchor="t" rtlCol="false" tIns="0" lIns="0" bIns="0" rIns="0">
            <a:spAutoFit/>
          </a:bodyPr>
          <a:lstStyle/>
          <a:p>
            <a:pPr algn="l">
              <a:lnSpc>
                <a:spcPts val="14577"/>
              </a:lnSpc>
            </a:pPr>
            <a:r>
              <a:rPr lang="en-US" sz="14292">
                <a:solidFill>
                  <a:srgbClr val="CF5F0E"/>
                </a:solidFill>
                <a:latin typeface="Anton"/>
                <a:ea typeface="Anton"/>
                <a:cs typeface="Anton"/>
                <a:sym typeface="Anton"/>
              </a:rPr>
              <a:t>INTRODUCTION</a:t>
            </a:r>
          </a:p>
        </p:txBody>
      </p:sp>
      <p:sp>
        <p:nvSpPr>
          <p:cNvPr name="AutoShape 4" id="4"/>
          <p:cNvSpPr/>
          <p:nvPr/>
        </p:nvSpPr>
        <p:spPr>
          <a:xfrm flipH="true" flipV="true">
            <a:off x="-850288" y="4587639"/>
            <a:ext cx="19988576" cy="0"/>
          </a:xfrm>
          <a:prstGeom prst="line">
            <a:avLst/>
          </a:prstGeom>
          <a:ln cap="flat" w="9525">
            <a:solidFill>
              <a:srgbClr val="FFFFF5"/>
            </a:solidFill>
            <a:prstDash val="solid"/>
            <a:headEnd type="none" len="sm" w="sm"/>
            <a:tailEnd type="none" len="sm" w="sm"/>
          </a:ln>
        </p:spPr>
      </p:sp>
      <p:grpSp>
        <p:nvGrpSpPr>
          <p:cNvPr name="Group 5" id="5"/>
          <p:cNvGrpSpPr/>
          <p:nvPr/>
        </p:nvGrpSpPr>
        <p:grpSpPr>
          <a:xfrm rot="0">
            <a:off x="16590459" y="-1085948"/>
            <a:ext cx="1213233" cy="3180530"/>
            <a:chOff x="0" y="0"/>
            <a:chExt cx="319534" cy="837671"/>
          </a:xfrm>
        </p:grpSpPr>
        <p:sp>
          <p:nvSpPr>
            <p:cNvPr name="Freeform 6" id="6"/>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CF5F0E"/>
            </a:solidFill>
            <a:ln w="19050" cap="sq">
              <a:solidFill>
                <a:srgbClr val="FFFFFF"/>
              </a:solidFill>
              <a:prstDash val="solid"/>
              <a:miter/>
            </a:ln>
          </p:spPr>
        </p:sp>
        <p:sp>
          <p:nvSpPr>
            <p:cNvPr name="TextBox 7" id="7"/>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914589" y="1385968"/>
            <a:ext cx="1567977" cy="627191"/>
          </a:xfrm>
          <a:custGeom>
            <a:avLst/>
            <a:gdLst/>
            <a:ahLst/>
            <a:cxnLst/>
            <a:rect r="r" b="b" t="t" l="l"/>
            <a:pathLst>
              <a:path h="627191" w="1567977">
                <a:moveTo>
                  <a:pt x="0" y="0"/>
                </a:moveTo>
                <a:lnTo>
                  <a:pt x="1567978" y="0"/>
                </a:lnTo>
                <a:lnTo>
                  <a:pt x="1567978" y="627190"/>
                </a:lnTo>
                <a:lnTo>
                  <a:pt x="0" y="627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487798" y="5002831"/>
            <a:ext cx="2459534" cy="2591463"/>
          </a:xfrm>
          <a:custGeom>
            <a:avLst/>
            <a:gdLst/>
            <a:ahLst/>
            <a:cxnLst/>
            <a:rect r="r" b="b" t="t" l="l"/>
            <a:pathLst>
              <a:path h="2591463" w="2459534">
                <a:moveTo>
                  <a:pt x="0" y="0"/>
                </a:moveTo>
                <a:lnTo>
                  <a:pt x="2459534" y="0"/>
                </a:lnTo>
                <a:lnTo>
                  <a:pt x="2459534" y="2591463"/>
                </a:lnTo>
                <a:lnTo>
                  <a:pt x="0" y="259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040497" y="4917106"/>
            <a:ext cx="10908161" cy="3386310"/>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Codec Pro"/>
                <a:ea typeface="Codec Pro"/>
                <a:cs typeface="Codec Pro"/>
                <a:sym typeface="Codec Pro"/>
              </a:rPr>
              <a:t>Hi, My name is Pranav Jain. My project focuses on applying SQL (Structured Query Language) to analyze a dataset of pizza sales transactions. The primary objective was to understand how database queries can be used to extract meaningful insights from raw sales data. Pizza businesses generate large amounts of transactional data every day, such as customer orders, sales amounts, item preferences, and time-based trends. By writing optimized SQL queries, I was able to answer real-world business questions and uncover valuable patterns.</a:t>
            </a:r>
          </a:p>
        </p:txBody>
      </p:sp>
      <p:sp>
        <p:nvSpPr>
          <p:cNvPr name="TextBox 11" id="11"/>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20</a:t>
            </a:r>
          </a:p>
          <a:p>
            <a:pPr algn="l">
              <a:lnSpc>
                <a:spcPts val="4752"/>
              </a:lnSpc>
            </a:pPr>
            <a:r>
              <a:rPr lang="en-US" sz="4659">
                <a:solidFill>
                  <a:srgbClr val="FFFFFF"/>
                </a:solidFill>
                <a:latin typeface="Anton"/>
                <a:ea typeface="Anton"/>
                <a:cs typeface="Anton"/>
                <a:sym typeface="Anton"/>
              </a:rPr>
              <a:t>24</a:t>
            </a:r>
          </a:p>
        </p:txBody>
      </p:sp>
      <p:sp>
        <p:nvSpPr>
          <p:cNvPr name="TextBox 12" id="12"/>
          <p:cNvSpPr txBox="true"/>
          <p:nvPr/>
        </p:nvSpPr>
        <p:spPr>
          <a:xfrm rot="0">
            <a:off x="2040497" y="8844363"/>
            <a:ext cx="2132634" cy="348960"/>
          </a:xfrm>
          <a:prstGeom prst="rect">
            <a:avLst/>
          </a:prstGeom>
        </p:spPr>
        <p:txBody>
          <a:bodyPr anchor="t" rtlCol="false" tIns="0" lIns="0" bIns="0" rIns="0">
            <a:spAutoFit/>
          </a:bodyPr>
          <a:lstStyle/>
          <a:p>
            <a:pPr algn="l">
              <a:lnSpc>
                <a:spcPts val="2810"/>
              </a:lnSpc>
              <a:spcBef>
                <a:spcPct val="0"/>
              </a:spcBef>
            </a:pPr>
            <a:r>
              <a:rPr lang="en-US" b="true" sz="2007">
                <a:solidFill>
                  <a:srgbClr val="CF5F0E"/>
                </a:solidFill>
                <a:latin typeface="Canva Sans Bold"/>
                <a:ea typeface="Canva Sans Bold"/>
                <a:cs typeface="Canva Sans Bold"/>
                <a:sym typeface="Canva Sans Bold"/>
              </a:rPr>
              <a:t>presented by</a:t>
            </a:r>
          </a:p>
        </p:txBody>
      </p:sp>
      <p:sp>
        <p:nvSpPr>
          <p:cNvPr name="TextBox 13" id="13"/>
          <p:cNvSpPr txBox="true"/>
          <p:nvPr/>
        </p:nvSpPr>
        <p:spPr>
          <a:xfrm rot="0">
            <a:off x="2040497" y="9138169"/>
            <a:ext cx="2520266" cy="486443"/>
          </a:xfrm>
          <a:prstGeom prst="rect">
            <a:avLst/>
          </a:prstGeom>
        </p:spPr>
        <p:txBody>
          <a:bodyPr anchor="t" rtlCol="false" tIns="0" lIns="0" bIns="0" rIns="0">
            <a:spAutoFit/>
          </a:bodyPr>
          <a:lstStyle/>
          <a:p>
            <a:pPr algn="l">
              <a:lnSpc>
                <a:spcPts val="4093"/>
              </a:lnSpc>
              <a:spcBef>
                <a:spcPct val="0"/>
              </a:spcBef>
            </a:pPr>
            <a:r>
              <a:rPr lang="en-US" b="true" sz="2923">
                <a:solidFill>
                  <a:srgbClr val="FFFFFF"/>
                </a:solidFill>
                <a:latin typeface="Canva Sans Bold"/>
                <a:ea typeface="Canva Sans Bold"/>
                <a:cs typeface="Canva Sans Bold"/>
                <a:sym typeface="Canva Sans Bold"/>
              </a:rPr>
              <a:t>Pranav Jain</a:t>
            </a:r>
          </a:p>
        </p:txBody>
      </p:sp>
      <p:sp>
        <p:nvSpPr>
          <p:cNvPr name="TextBox 14" id="14"/>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594924" y="1735369"/>
            <a:ext cx="8693076" cy="6442487"/>
            <a:chOff x="0" y="0"/>
            <a:chExt cx="1346785" cy="998110"/>
          </a:xfrm>
        </p:grpSpPr>
        <p:sp>
          <p:nvSpPr>
            <p:cNvPr name="Freeform 4" id="4"/>
            <p:cNvSpPr/>
            <p:nvPr/>
          </p:nvSpPr>
          <p:spPr>
            <a:xfrm flipH="false" flipV="false" rot="0">
              <a:off x="0" y="0"/>
              <a:ext cx="1346785" cy="998110"/>
            </a:xfrm>
            <a:custGeom>
              <a:avLst/>
              <a:gdLst/>
              <a:ahLst/>
              <a:cxnLst/>
              <a:rect r="r" b="b" t="t" l="l"/>
              <a:pathLst>
                <a:path h="998110" w="1346785">
                  <a:moveTo>
                    <a:pt x="0" y="0"/>
                  </a:moveTo>
                  <a:lnTo>
                    <a:pt x="1346785" y="0"/>
                  </a:lnTo>
                  <a:lnTo>
                    <a:pt x="1346785" y="998110"/>
                  </a:lnTo>
                  <a:lnTo>
                    <a:pt x="0" y="998110"/>
                  </a:lnTo>
                  <a:close/>
                </a:path>
              </a:pathLst>
            </a:custGeom>
            <a:blipFill>
              <a:blip r:embed="rId3"/>
              <a:stretch>
                <a:fillRect l="-5617" t="0" r="-5617" b="0"/>
              </a:stretch>
            </a:blipFill>
            <a:ln w="19050" cap="sq">
              <a:solidFill>
                <a:srgbClr val="000000"/>
              </a:solidFill>
              <a:prstDash val="solid"/>
              <a:miter/>
            </a:ln>
          </p:spPr>
        </p:sp>
      </p:grpSp>
      <p:sp>
        <p:nvSpPr>
          <p:cNvPr name="TextBox 5" id="5"/>
          <p:cNvSpPr txBox="true"/>
          <p:nvPr/>
        </p:nvSpPr>
        <p:spPr>
          <a:xfrm rot="0">
            <a:off x="1946066" y="1797237"/>
            <a:ext cx="7751146" cy="3764969"/>
          </a:xfrm>
          <a:prstGeom prst="rect">
            <a:avLst/>
          </a:prstGeom>
        </p:spPr>
        <p:txBody>
          <a:bodyPr anchor="t" rtlCol="false" tIns="0" lIns="0" bIns="0" rIns="0">
            <a:spAutoFit/>
          </a:bodyPr>
          <a:lstStyle/>
          <a:p>
            <a:pPr algn="l">
              <a:lnSpc>
                <a:spcPts val="14577"/>
              </a:lnSpc>
            </a:pPr>
            <a:r>
              <a:rPr lang="en-US" sz="14292">
                <a:solidFill>
                  <a:srgbClr val="FFFFFF"/>
                </a:solidFill>
                <a:latin typeface="Anton"/>
                <a:ea typeface="Anton"/>
                <a:cs typeface="Anton"/>
                <a:sym typeface="Anton"/>
              </a:rPr>
              <a:t>EXECUTIVE SUMMARY</a:t>
            </a:r>
          </a:p>
        </p:txBody>
      </p:sp>
      <p:sp>
        <p:nvSpPr>
          <p:cNvPr name="TextBox 6" id="6"/>
          <p:cNvSpPr txBox="true"/>
          <p:nvPr/>
        </p:nvSpPr>
        <p:spPr>
          <a:xfrm rot="0">
            <a:off x="875231" y="5763878"/>
            <a:ext cx="8516777" cy="2413978"/>
          </a:xfrm>
          <a:prstGeom prst="rect">
            <a:avLst/>
          </a:prstGeom>
        </p:spPr>
        <p:txBody>
          <a:bodyPr anchor="t" rtlCol="false" tIns="0" lIns="0" bIns="0" rIns="0">
            <a:spAutoFit/>
          </a:bodyPr>
          <a:lstStyle/>
          <a:p>
            <a:pPr algn="l">
              <a:lnSpc>
                <a:spcPts val="2713"/>
              </a:lnSpc>
            </a:pPr>
            <a:r>
              <a:rPr lang="en-US" sz="1938">
                <a:solidFill>
                  <a:srgbClr val="FFFFFF"/>
                </a:solidFill>
                <a:latin typeface="Codec Pro"/>
                <a:ea typeface="Codec Pro"/>
                <a:cs typeface="Codec Pro"/>
                <a:sym typeface="Codec Pro"/>
              </a:rPr>
              <a:t>This project applies SQL queries to analyze pizza sales data and extract valuable business insights. By leveraging data aggregation, filtering, and joins, the analysis identifies best-selling pizzas, peak sales periods, and revenue trends. The results demonstrate how SQL can support data-driven decision-making, helping businesses improve operations, optimize inventory, and enhance customer satisfaction.</a:t>
            </a:r>
            <a:r>
              <a:rPr lang="en-US" sz="1938">
                <a:solidFill>
                  <a:srgbClr val="FFFFFF"/>
                </a:solidFill>
                <a:latin typeface="Codec Pro"/>
                <a:ea typeface="Codec Pro"/>
                <a:cs typeface="Codec Pro"/>
                <a:sym typeface="Codec Pro"/>
              </a:rPr>
              <a:t>.</a:t>
            </a:r>
          </a:p>
          <a:p>
            <a:pPr algn="l">
              <a:lnSpc>
                <a:spcPts val="2713"/>
              </a:lnSpc>
              <a:spcBef>
                <a:spcPct val="0"/>
              </a:spcBef>
            </a:pPr>
          </a:p>
        </p:txBody>
      </p:sp>
      <p:sp>
        <p:nvSpPr>
          <p:cNvPr name="AutoShape 7" id="7"/>
          <p:cNvSpPr/>
          <p:nvPr/>
        </p:nvSpPr>
        <p:spPr>
          <a:xfrm flipH="true" flipV="true">
            <a:off x="-10393652" y="5400599"/>
            <a:ext cx="19988576" cy="0"/>
          </a:xfrm>
          <a:prstGeom prst="line">
            <a:avLst/>
          </a:prstGeom>
          <a:ln cap="flat" w="38100">
            <a:solidFill>
              <a:srgbClr val="FFFFF5"/>
            </a:solidFill>
            <a:prstDash val="solid"/>
            <a:headEnd type="none" len="sm" w="sm"/>
            <a:tailEnd type="none" len="sm" w="sm"/>
          </a:ln>
        </p:spPr>
      </p:sp>
      <p:sp>
        <p:nvSpPr>
          <p:cNvPr name="Freeform 8" id="8"/>
          <p:cNvSpPr/>
          <p:nvPr/>
        </p:nvSpPr>
        <p:spPr>
          <a:xfrm flipH="false" flipV="false" rot="0">
            <a:off x="1946066" y="722372"/>
            <a:ext cx="1567977" cy="627191"/>
          </a:xfrm>
          <a:custGeom>
            <a:avLst/>
            <a:gdLst/>
            <a:ahLst/>
            <a:cxnLst/>
            <a:rect r="r" b="b" t="t" l="l"/>
            <a:pathLst>
              <a:path h="627191" w="1567977">
                <a:moveTo>
                  <a:pt x="0" y="0"/>
                </a:moveTo>
                <a:lnTo>
                  <a:pt x="1567977" y="0"/>
                </a:lnTo>
                <a:lnTo>
                  <a:pt x="1567977" y="627190"/>
                </a:lnTo>
                <a:lnTo>
                  <a:pt x="0" y="627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6590459" y="-1085948"/>
            <a:ext cx="1213233" cy="3180530"/>
            <a:chOff x="0" y="0"/>
            <a:chExt cx="319534" cy="837671"/>
          </a:xfrm>
        </p:grpSpPr>
        <p:sp>
          <p:nvSpPr>
            <p:cNvPr name="Freeform 10" id="10"/>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11" id="11"/>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20</a:t>
            </a:r>
          </a:p>
          <a:p>
            <a:pPr algn="l">
              <a:lnSpc>
                <a:spcPts val="4752"/>
              </a:lnSpc>
            </a:pPr>
            <a:r>
              <a:rPr lang="en-US" sz="4659">
                <a:solidFill>
                  <a:srgbClr val="FFFFFF"/>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35827" y="3803757"/>
            <a:ext cx="4003038" cy="5676632"/>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0" t="-2921" r="0" b="-2921"/>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776294" y="6398876"/>
            <a:ext cx="5192977" cy="2859424"/>
          </a:xfrm>
          <a:custGeom>
            <a:avLst/>
            <a:gdLst/>
            <a:ahLst/>
            <a:cxnLst/>
            <a:rect r="r" b="b" t="t" l="l"/>
            <a:pathLst>
              <a:path h="2859424" w="5192977">
                <a:moveTo>
                  <a:pt x="0" y="0"/>
                </a:moveTo>
                <a:lnTo>
                  <a:pt x="5192978" y="0"/>
                </a:lnTo>
                <a:lnTo>
                  <a:pt x="5192978" y="2859424"/>
                </a:lnTo>
                <a:lnTo>
                  <a:pt x="0" y="2859424"/>
                </a:lnTo>
                <a:lnTo>
                  <a:pt x="0" y="0"/>
                </a:lnTo>
                <a:close/>
              </a:path>
            </a:pathLst>
          </a:custGeom>
          <a:blipFill>
            <a:blip r:embed="rId6"/>
            <a:stretch>
              <a:fillRect l="0" t="0" r="0" b="0"/>
            </a:stretch>
          </a:blipFill>
        </p:spPr>
      </p:sp>
      <p:sp>
        <p:nvSpPr>
          <p:cNvPr name="Freeform 10" id="10"/>
          <p:cNvSpPr/>
          <p:nvPr/>
        </p:nvSpPr>
        <p:spPr>
          <a:xfrm flipH="false" flipV="false" rot="0">
            <a:off x="7004430" y="2523568"/>
            <a:ext cx="6736706" cy="3844085"/>
          </a:xfrm>
          <a:custGeom>
            <a:avLst/>
            <a:gdLst/>
            <a:ahLst/>
            <a:cxnLst/>
            <a:rect r="r" b="b" t="t" l="l"/>
            <a:pathLst>
              <a:path h="3844085" w="6736706">
                <a:moveTo>
                  <a:pt x="0" y="0"/>
                </a:moveTo>
                <a:lnTo>
                  <a:pt x="6736706" y="0"/>
                </a:lnTo>
                <a:lnTo>
                  <a:pt x="6736706" y="3844085"/>
                </a:lnTo>
                <a:lnTo>
                  <a:pt x="0" y="3844085"/>
                </a:lnTo>
                <a:lnTo>
                  <a:pt x="0" y="0"/>
                </a:lnTo>
                <a:close/>
              </a:path>
            </a:pathLst>
          </a:custGeom>
          <a:blipFill>
            <a:blip r:embed="rId7"/>
            <a:stretch>
              <a:fillRect l="-219" t="-630" r="-1938" b="-1169"/>
            </a:stretch>
          </a:blipFill>
        </p:spPr>
      </p:sp>
      <p:sp>
        <p:nvSpPr>
          <p:cNvPr name="TextBox 11" id="11"/>
          <p:cNvSpPr txBox="true"/>
          <p:nvPr/>
        </p:nvSpPr>
        <p:spPr>
          <a:xfrm rot="0">
            <a:off x="3773281" y="713136"/>
            <a:ext cx="10318547" cy="1356966"/>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1.RETRIEVE THE TOTAL NUMBER OF ORDERS PLACED.</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35827" y="3803757"/>
            <a:ext cx="4003038" cy="5676632"/>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44538" t="0" r="-44538"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270459" y="2918192"/>
            <a:ext cx="10682601" cy="3610809"/>
          </a:xfrm>
          <a:custGeom>
            <a:avLst/>
            <a:gdLst/>
            <a:ahLst/>
            <a:cxnLst/>
            <a:rect r="r" b="b" t="t" l="l"/>
            <a:pathLst>
              <a:path h="3610809" w="10682601">
                <a:moveTo>
                  <a:pt x="0" y="0"/>
                </a:moveTo>
                <a:lnTo>
                  <a:pt x="10682601" y="0"/>
                </a:lnTo>
                <a:lnTo>
                  <a:pt x="10682601" y="3610809"/>
                </a:lnTo>
                <a:lnTo>
                  <a:pt x="0" y="3610809"/>
                </a:lnTo>
                <a:lnTo>
                  <a:pt x="0" y="0"/>
                </a:lnTo>
                <a:close/>
              </a:path>
            </a:pathLst>
          </a:custGeom>
          <a:blipFill>
            <a:blip r:embed="rId6"/>
            <a:stretch>
              <a:fillRect l="0" t="0" r="0" b="0"/>
            </a:stretch>
          </a:blipFill>
        </p:spPr>
      </p:sp>
      <p:sp>
        <p:nvSpPr>
          <p:cNvPr name="Freeform 10" id="10"/>
          <p:cNvSpPr/>
          <p:nvPr/>
        </p:nvSpPr>
        <p:spPr>
          <a:xfrm flipH="false" flipV="false" rot="0">
            <a:off x="5270459" y="6151864"/>
            <a:ext cx="4102905" cy="3601787"/>
          </a:xfrm>
          <a:custGeom>
            <a:avLst/>
            <a:gdLst/>
            <a:ahLst/>
            <a:cxnLst/>
            <a:rect r="r" b="b" t="t" l="l"/>
            <a:pathLst>
              <a:path h="3601787" w="4102905">
                <a:moveTo>
                  <a:pt x="0" y="0"/>
                </a:moveTo>
                <a:lnTo>
                  <a:pt x="4102905" y="0"/>
                </a:lnTo>
                <a:lnTo>
                  <a:pt x="4102905" y="3601787"/>
                </a:lnTo>
                <a:lnTo>
                  <a:pt x="0" y="3601787"/>
                </a:lnTo>
                <a:lnTo>
                  <a:pt x="0" y="0"/>
                </a:lnTo>
                <a:close/>
              </a:path>
            </a:pathLst>
          </a:custGeom>
          <a:blipFill>
            <a:blip r:embed="rId7"/>
            <a:stretch>
              <a:fillRect l="0" t="0" r="0" b="0"/>
            </a:stretch>
          </a:blipFill>
        </p:spPr>
      </p:sp>
      <p:sp>
        <p:nvSpPr>
          <p:cNvPr name="TextBox 11" id="11"/>
          <p:cNvSpPr txBox="true"/>
          <p:nvPr/>
        </p:nvSpPr>
        <p:spPr>
          <a:xfrm rot="0">
            <a:off x="3773281" y="713136"/>
            <a:ext cx="10318547" cy="1356966"/>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2.CALCULATE THE TOTAL REVENUE GENERATED FROM PIZZA SALES.</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48599" y="3908943"/>
            <a:ext cx="4003038" cy="5676632"/>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34004" t="-12366" r="-126407" b="-9982"/>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00552" y="2729354"/>
            <a:ext cx="10989908" cy="3912719"/>
          </a:xfrm>
          <a:custGeom>
            <a:avLst/>
            <a:gdLst/>
            <a:ahLst/>
            <a:cxnLst/>
            <a:rect r="r" b="b" t="t" l="l"/>
            <a:pathLst>
              <a:path h="3912719" w="10989908">
                <a:moveTo>
                  <a:pt x="0" y="0"/>
                </a:moveTo>
                <a:lnTo>
                  <a:pt x="10989907" y="0"/>
                </a:lnTo>
                <a:lnTo>
                  <a:pt x="10989907" y="3912719"/>
                </a:lnTo>
                <a:lnTo>
                  <a:pt x="0" y="3912719"/>
                </a:lnTo>
                <a:lnTo>
                  <a:pt x="0" y="0"/>
                </a:lnTo>
                <a:close/>
              </a:path>
            </a:pathLst>
          </a:custGeom>
          <a:blipFill>
            <a:blip r:embed="rId6"/>
            <a:stretch>
              <a:fillRect l="0" t="0" r="0" b="0"/>
            </a:stretch>
          </a:blipFill>
        </p:spPr>
      </p:sp>
      <p:sp>
        <p:nvSpPr>
          <p:cNvPr name="Freeform 10" id="10"/>
          <p:cNvSpPr/>
          <p:nvPr/>
        </p:nvSpPr>
        <p:spPr>
          <a:xfrm flipH="false" flipV="false" rot="0">
            <a:off x="5600552" y="6747259"/>
            <a:ext cx="6193424" cy="2733130"/>
          </a:xfrm>
          <a:custGeom>
            <a:avLst/>
            <a:gdLst/>
            <a:ahLst/>
            <a:cxnLst/>
            <a:rect r="r" b="b" t="t" l="l"/>
            <a:pathLst>
              <a:path h="2733130" w="6193424">
                <a:moveTo>
                  <a:pt x="0" y="0"/>
                </a:moveTo>
                <a:lnTo>
                  <a:pt x="6193423" y="0"/>
                </a:lnTo>
                <a:lnTo>
                  <a:pt x="6193423" y="2733130"/>
                </a:lnTo>
                <a:lnTo>
                  <a:pt x="0" y="2733130"/>
                </a:lnTo>
                <a:lnTo>
                  <a:pt x="0" y="0"/>
                </a:lnTo>
                <a:close/>
              </a:path>
            </a:pathLst>
          </a:custGeom>
          <a:blipFill>
            <a:blip r:embed="rId7"/>
            <a:stretch>
              <a:fillRect l="0" t="0" r="0" b="0"/>
            </a:stretch>
          </a:blipFill>
        </p:spPr>
      </p:sp>
      <p:sp>
        <p:nvSpPr>
          <p:cNvPr name="TextBox 11" id="11"/>
          <p:cNvSpPr txBox="true"/>
          <p:nvPr/>
        </p:nvSpPr>
        <p:spPr>
          <a:xfrm rot="0">
            <a:off x="3773281" y="713136"/>
            <a:ext cx="10318547" cy="689980"/>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IDENTIFY THE HIGHEST-PRICED PIZZA.</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35827" y="3803757"/>
            <a:ext cx="4003038" cy="5676632"/>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76051" t="0" r="-76051"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997591" y="2526770"/>
            <a:ext cx="9902084" cy="3936079"/>
          </a:xfrm>
          <a:custGeom>
            <a:avLst/>
            <a:gdLst/>
            <a:ahLst/>
            <a:cxnLst/>
            <a:rect r="r" b="b" t="t" l="l"/>
            <a:pathLst>
              <a:path h="3936079" w="9902084">
                <a:moveTo>
                  <a:pt x="0" y="0"/>
                </a:moveTo>
                <a:lnTo>
                  <a:pt x="9902085" y="0"/>
                </a:lnTo>
                <a:lnTo>
                  <a:pt x="9902085" y="3936078"/>
                </a:lnTo>
                <a:lnTo>
                  <a:pt x="0" y="3936078"/>
                </a:lnTo>
                <a:lnTo>
                  <a:pt x="0" y="0"/>
                </a:lnTo>
                <a:close/>
              </a:path>
            </a:pathLst>
          </a:custGeom>
          <a:blipFill>
            <a:blip r:embed="rId6"/>
            <a:stretch>
              <a:fillRect l="0" t="0" r="0" b="0"/>
            </a:stretch>
          </a:blipFill>
        </p:spPr>
      </p:sp>
      <p:sp>
        <p:nvSpPr>
          <p:cNvPr name="Freeform 10" id="10"/>
          <p:cNvSpPr/>
          <p:nvPr/>
        </p:nvSpPr>
        <p:spPr>
          <a:xfrm flipH="false" flipV="false" rot="0">
            <a:off x="4997591" y="6462848"/>
            <a:ext cx="4146409" cy="2927872"/>
          </a:xfrm>
          <a:custGeom>
            <a:avLst/>
            <a:gdLst/>
            <a:ahLst/>
            <a:cxnLst/>
            <a:rect r="r" b="b" t="t" l="l"/>
            <a:pathLst>
              <a:path h="2927872" w="4146409">
                <a:moveTo>
                  <a:pt x="0" y="0"/>
                </a:moveTo>
                <a:lnTo>
                  <a:pt x="4146409" y="0"/>
                </a:lnTo>
                <a:lnTo>
                  <a:pt x="4146409" y="2927873"/>
                </a:lnTo>
                <a:lnTo>
                  <a:pt x="0" y="2927873"/>
                </a:lnTo>
                <a:lnTo>
                  <a:pt x="0" y="0"/>
                </a:lnTo>
                <a:close/>
              </a:path>
            </a:pathLst>
          </a:custGeom>
          <a:blipFill>
            <a:blip r:embed="rId7"/>
            <a:stretch>
              <a:fillRect l="0" t="0" r="0" b="0"/>
            </a:stretch>
          </a:blipFill>
        </p:spPr>
      </p:sp>
      <p:sp>
        <p:nvSpPr>
          <p:cNvPr name="TextBox 11" id="11"/>
          <p:cNvSpPr txBox="true"/>
          <p:nvPr/>
        </p:nvSpPr>
        <p:spPr>
          <a:xfrm rot="0">
            <a:off x="3773281" y="713136"/>
            <a:ext cx="10318547" cy="1356966"/>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IDENTIFY THE MOST COMMON PIZZA SIZE ORDERED.</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426" y="3803757"/>
            <a:ext cx="4003038" cy="5676632"/>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20904" t="0" r="-20904"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280995" y="2460091"/>
            <a:ext cx="10066112" cy="4617829"/>
          </a:xfrm>
          <a:custGeom>
            <a:avLst/>
            <a:gdLst/>
            <a:ahLst/>
            <a:cxnLst/>
            <a:rect r="r" b="b" t="t" l="l"/>
            <a:pathLst>
              <a:path h="4617829" w="10066112">
                <a:moveTo>
                  <a:pt x="0" y="0"/>
                </a:moveTo>
                <a:lnTo>
                  <a:pt x="10066112" y="0"/>
                </a:lnTo>
                <a:lnTo>
                  <a:pt x="10066112" y="4617829"/>
                </a:lnTo>
                <a:lnTo>
                  <a:pt x="0" y="4617829"/>
                </a:lnTo>
                <a:lnTo>
                  <a:pt x="0" y="0"/>
                </a:lnTo>
                <a:close/>
              </a:path>
            </a:pathLst>
          </a:custGeom>
          <a:blipFill>
            <a:blip r:embed="rId6"/>
            <a:stretch>
              <a:fillRect l="0" t="0" r="0" b="0"/>
            </a:stretch>
          </a:blipFill>
        </p:spPr>
      </p:sp>
      <p:sp>
        <p:nvSpPr>
          <p:cNvPr name="Freeform 10" id="10"/>
          <p:cNvSpPr/>
          <p:nvPr/>
        </p:nvSpPr>
        <p:spPr>
          <a:xfrm flipH="false" flipV="false" rot="0">
            <a:off x="10684503" y="6148543"/>
            <a:ext cx="5905956" cy="2756113"/>
          </a:xfrm>
          <a:custGeom>
            <a:avLst/>
            <a:gdLst/>
            <a:ahLst/>
            <a:cxnLst/>
            <a:rect r="r" b="b" t="t" l="l"/>
            <a:pathLst>
              <a:path h="2756113" w="5905956">
                <a:moveTo>
                  <a:pt x="0" y="0"/>
                </a:moveTo>
                <a:lnTo>
                  <a:pt x="5905956" y="0"/>
                </a:lnTo>
                <a:lnTo>
                  <a:pt x="5905956" y="2756113"/>
                </a:lnTo>
                <a:lnTo>
                  <a:pt x="0" y="2756113"/>
                </a:lnTo>
                <a:lnTo>
                  <a:pt x="0" y="0"/>
                </a:lnTo>
                <a:close/>
              </a:path>
            </a:pathLst>
          </a:custGeom>
          <a:blipFill>
            <a:blip r:embed="rId7"/>
            <a:stretch>
              <a:fillRect l="0" t="0" r="0" b="0"/>
            </a:stretch>
          </a:blipFill>
        </p:spPr>
      </p:sp>
      <p:sp>
        <p:nvSpPr>
          <p:cNvPr name="TextBox 11" id="11"/>
          <p:cNvSpPr txBox="true"/>
          <p:nvPr/>
        </p:nvSpPr>
        <p:spPr>
          <a:xfrm rot="0">
            <a:off x="3773281" y="713136"/>
            <a:ext cx="10318547" cy="1356966"/>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LIST THE TOP 5 MOST ORDERED PIZZA </a:t>
            </a:r>
          </a:p>
          <a:p>
            <a:pPr algn="l">
              <a:lnSpc>
                <a:spcPts val="5275"/>
              </a:lnSpc>
            </a:pPr>
            <a:r>
              <a:rPr lang="en-US" sz="5172">
                <a:solidFill>
                  <a:srgbClr val="000000"/>
                </a:solidFill>
                <a:latin typeface="Anton"/>
                <a:ea typeface="Anton"/>
                <a:cs typeface="Anton"/>
                <a:sym typeface="Anton"/>
              </a:rPr>
              <a:t>types along with their quantities.</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426" y="3803757"/>
            <a:ext cx="4003038" cy="5676632"/>
            <a:chOff x="0" y="0"/>
            <a:chExt cx="620175" cy="879459"/>
          </a:xfrm>
        </p:grpSpPr>
        <p:sp>
          <p:nvSpPr>
            <p:cNvPr name="Freeform 7" id="7"/>
            <p:cNvSpPr/>
            <p:nvPr/>
          </p:nvSpPr>
          <p:spPr>
            <a:xfrm flipH="false" flipV="false" rot="0">
              <a:off x="0" y="0"/>
              <a:ext cx="620175" cy="879459"/>
            </a:xfrm>
            <a:custGeom>
              <a:avLst/>
              <a:gdLst/>
              <a:ahLst/>
              <a:cxnLst/>
              <a:rect r="r" b="b" t="t" l="l"/>
              <a:pathLst>
                <a:path h="879459" w="620175">
                  <a:moveTo>
                    <a:pt x="0" y="0"/>
                  </a:moveTo>
                  <a:lnTo>
                    <a:pt x="620175" y="0"/>
                  </a:lnTo>
                  <a:lnTo>
                    <a:pt x="620175" y="879459"/>
                  </a:lnTo>
                  <a:lnTo>
                    <a:pt x="0" y="879459"/>
                  </a:lnTo>
                  <a:close/>
                </a:path>
              </a:pathLst>
            </a:custGeom>
            <a:blipFill>
              <a:blip r:embed="rId3"/>
              <a:stretch>
                <a:fillRect l="-60295" t="0" r="-60295" b="0"/>
              </a:stretch>
            </a:blipFill>
            <a:ln w="28575" cap="sq">
              <a:solidFill>
                <a:srgbClr val="000000"/>
              </a:solidFill>
              <a:prstDash val="solid"/>
              <a:miter/>
            </a:ln>
          </p:spPr>
        </p:sp>
      </p:grpSp>
      <p:sp>
        <p:nvSpPr>
          <p:cNvPr name="Freeform 8" id="8"/>
          <p:cNvSpPr/>
          <p:nvPr/>
        </p:nvSpPr>
        <p:spPr>
          <a:xfrm flipH="false" flipV="false" rot="0">
            <a:off x="1442438" y="1389125"/>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829019" y="3162619"/>
            <a:ext cx="10327378" cy="4540893"/>
          </a:xfrm>
          <a:custGeom>
            <a:avLst/>
            <a:gdLst/>
            <a:ahLst/>
            <a:cxnLst/>
            <a:rect r="r" b="b" t="t" l="l"/>
            <a:pathLst>
              <a:path h="4540893" w="10327378">
                <a:moveTo>
                  <a:pt x="0" y="0"/>
                </a:moveTo>
                <a:lnTo>
                  <a:pt x="10327378" y="0"/>
                </a:lnTo>
                <a:lnTo>
                  <a:pt x="10327378" y="4540893"/>
                </a:lnTo>
                <a:lnTo>
                  <a:pt x="0" y="4540893"/>
                </a:lnTo>
                <a:lnTo>
                  <a:pt x="0" y="0"/>
                </a:lnTo>
                <a:close/>
              </a:path>
            </a:pathLst>
          </a:custGeom>
          <a:blipFill>
            <a:blip r:embed="rId6"/>
            <a:stretch>
              <a:fillRect l="0" t="0" r="0" b="0"/>
            </a:stretch>
          </a:blipFill>
        </p:spPr>
      </p:sp>
      <p:sp>
        <p:nvSpPr>
          <p:cNvPr name="Freeform 10" id="10"/>
          <p:cNvSpPr/>
          <p:nvPr/>
        </p:nvSpPr>
        <p:spPr>
          <a:xfrm flipH="false" flipV="false" rot="0">
            <a:off x="10618236" y="7200980"/>
            <a:ext cx="3848567" cy="2279409"/>
          </a:xfrm>
          <a:custGeom>
            <a:avLst/>
            <a:gdLst/>
            <a:ahLst/>
            <a:cxnLst/>
            <a:rect r="r" b="b" t="t" l="l"/>
            <a:pathLst>
              <a:path h="2279409" w="3848567">
                <a:moveTo>
                  <a:pt x="0" y="0"/>
                </a:moveTo>
                <a:lnTo>
                  <a:pt x="3848568" y="0"/>
                </a:lnTo>
                <a:lnTo>
                  <a:pt x="3848568" y="2279409"/>
                </a:lnTo>
                <a:lnTo>
                  <a:pt x="0" y="2279409"/>
                </a:lnTo>
                <a:lnTo>
                  <a:pt x="0" y="0"/>
                </a:lnTo>
                <a:close/>
              </a:path>
            </a:pathLst>
          </a:custGeom>
          <a:blipFill>
            <a:blip r:embed="rId7"/>
            <a:stretch>
              <a:fillRect l="0" t="0" r="0" b="0"/>
            </a:stretch>
          </a:blipFill>
        </p:spPr>
      </p:sp>
      <p:sp>
        <p:nvSpPr>
          <p:cNvPr name="TextBox 11" id="11"/>
          <p:cNvSpPr txBox="true"/>
          <p:nvPr/>
        </p:nvSpPr>
        <p:spPr>
          <a:xfrm rot="0">
            <a:off x="3773281" y="713136"/>
            <a:ext cx="10318547" cy="2023952"/>
          </a:xfrm>
          <a:prstGeom prst="rect">
            <a:avLst/>
          </a:prstGeom>
        </p:spPr>
        <p:txBody>
          <a:bodyPr anchor="t" rtlCol="false" tIns="0" lIns="0" bIns="0" rIns="0">
            <a:spAutoFit/>
          </a:bodyPr>
          <a:lstStyle/>
          <a:p>
            <a:pPr algn="l">
              <a:lnSpc>
                <a:spcPts val="5275"/>
              </a:lnSpc>
            </a:pPr>
            <a:r>
              <a:rPr lang="en-US" sz="5172">
                <a:solidFill>
                  <a:srgbClr val="000000"/>
                </a:solidFill>
                <a:latin typeface="Anton"/>
                <a:ea typeface="Anton"/>
                <a:cs typeface="Anton"/>
                <a:sym typeface="Anton"/>
              </a:rPr>
              <a:t>JOIN THE NECESSARY TABLES TO </a:t>
            </a:r>
          </a:p>
          <a:p>
            <a:pPr algn="l">
              <a:lnSpc>
                <a:spcPts val="5275"/>
              </a:lnSpc>
            </a:pPr>
            <a:r>
              <a:rPr lang="en-US" sz="5172">
                <a:solidFill>
                  <a:srgbClr val="000000"/>
                </a:solidFill>
                <a:latin typeface="Anton"/>
                <a:ea typeface="Anton"/>
                <a:cs typeface="Anton"/>
                <a:sym typeface="Anton"/>
              </a:rPr>
              <a:t>find the total quantity of each pizza category ordered.</a:t>
            </a:r>
          </a:p>
        </p:txBody>
      </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CF5F0E"/>
                </a:solidFill>
                <a:latin typeface="Anton"/>
                <a:ea typeface="Anton"/>
                <a:cs typeface="Anton"/>
                <a:sym typeface="Anton"/>
              </a:rPr>
              <a:t>20</a:t>
            </a:r>
          </a:p>
          <a:p>
            <a:pPr algn="l">
              <a:lnSpc>
                <a:spcPts val="4752"/>
              </a:lnSpc>
            </a:pPr>
            <a:r>
              <a:rPr lang="en-US" sz="4659">
                <a:solidFill>
                  <a:srgbClr val="CF5F0E"/>
                </a:solidFill>
                <a:latin typeface="Anton"/>
                <a:ea typeface="Anton"/>
                <a:cs typeface="Anton"/>
                <a:sym typeface="Anton"/>
              </a:rPr>
              <a:t>25</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DAG0QYWxn8k</dc:identifier>
  <dcterms:modified xsi:type="dcterms:W3CDTF">2011-08-01T06:04:30Z</dcterms:modified>
  <cp:revision>1</cp:revision>
  <dc:title>Orange Black Minimalist Sales Report Presentation</dc:title>
</cp:coreProperties>
</file>